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50" d="100"/>
          <a:sy n="50" d="100"/>
        </p:scale>
        <p:origin x="-168" y="-46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917700"/>
            <a:ext cx="21945600" cy="706628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97790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254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4826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9398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13970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03700" y="9372600"/>
            <a:ext cx="16840200" cy="680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>
            <a:spLocks noGrp="1"/>
          </p:cNvSpPr>
          <p:nvPr>
            <p:ph type="pic" sz="half" idx="21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g"/>
          <p:cNvSpPr>
            <a:spLocks noGrp="1"/>
          </p:cNvSpPr>
          <p:nvPr>
            <p:ph type="pic" sz="half" idx="22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idx="23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>
            <a:spLocks noGrp="1"/>
          </p:cNvSpPr>
          <p:nvPr>
            <p:ph type="pic" idx="21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Photo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g"/>
          <p:cNvSpPr>
            <a:spLocks noGrp="1"/>
          </p:cNvSpPr>
          <p:nvPr>
            <p:ph type="pic" idx="21"/>
          </p:nvPr>
        </p:nvSpPr>
        <p:spPr>
          <a:xfrm>
            <a:off x="-38100" y="-267934"/>
            <a:ext cx="24472902" cy="1425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9177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528828" y="0"/>
            <a:ext cx="17992344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2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2" y="11874500"/>
            <a:ext cx="15494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638623930_2326x1548.jpg"/>
          <p:cNvSpPr>
            <a:spLocks noGrp="1"/>
          </p:cNvSpPr>
          <p:nvPr>
            <p:ph type="pic" idx="21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574800"/>
            <a:ext cx="8356600" cy="77012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4048125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z="14000" spc="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 spc="-140"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4572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9144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13716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18288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ts val="2600"/>
              </a:lnSpc>
              <a:defRPr sz="18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4572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9144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13716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18288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22860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27432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32004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36576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Embracing interfaith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Embracing interfaith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AITH IN RWANDA AND CANA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FAITH IN RWANDA AND CANADA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326" y="3460356"/>
            <a:ext cx="9518542" cy="813433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wanda (2012)"/>
          <p:cNvSpPr txBox="1"/>
          <p:nvPr/>
        </p:nvSpPr>
        <p:spPr>
          <a:xfrm>
            <a:off x="1851943" y="11648595"/>
            <a:ext cx="7431522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Rwanda (2012)</a:t>
            </a:r>
          </a:p>
        </p:txBody>
      </p:sp>
      <p:sp>
        <p:nvSpPr>
          <p:cNvPr id="191" name="Canada (2021)"/>
          <p:cNvSpPr txBox="1"/>
          <p:nvPr/>
        </p:nvSpPr>
        <p:spPr>
          <a:xfrm>
            <a:off x="11618576" y="11648595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Canada (2021)</a:t>
            </a:r>
          </a:p>
        </p:txBody>
      </p:sp>
      <p:pic>
        <p:nvPicPr>
          <p:cNvPr id="192" name="Screenshot 2022-12-14 at 12.19.22.png" descr="Screenshot 2022-12-14 at 12.1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0752" y="3269820"/>
            <a:ext cx="8948396" cy="851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AITH IN RWANDA AND IN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FAITH IN RWANDA AND INDIA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326" y="3460356"/>
            <a:ext cx="9518542" cy="813433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wanda (2012)"/>
          <p:cNvSpPr txBox="1"/>
          <p:nvPr/>
        </p:nvSpPr>
        <p:spPr>
          <a:xfrm>
            <a:off x="1851943" y="11648595"/>
            <a:ext cx="7431522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Rwanda (2012)</a:t>
            </a:r>
          </a:p>
        </p:txBody>
      </p:sp>
      <p:sp>
        <p:nvSpPr>
          <p:cNvPr id="197" name="India (2021)"/>
          <p:cNvSpPr txBox="1"/>
          <p:nvPr/>
        </p:nvSpPr>
        <p:spPr>
          <a:xfrm>
            <a:off x="11618576" y="11648595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India (2021)</a:t>
            </a:r>
          </a:p>
        </p:txBody>
      </p:sp>
      <p:pic>
        <p:nvPicPr>
          <p:cNvPr id="198" name="Screenshot 2022-12-14 at 12.26.56.png" descr="Screenshot 2022-12-14 at 12.26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6561" y="3590344"/>
            <a:ext cx="10895015" cy="7874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What might challenge you when hearing others talking about their faith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might challenge you when hearing others talking about their faith?</a:t>
            </a:r>
          </a:p>
          <a:p>
            <a:r>
              <a:t>Why do you think you would be challenged?</a:t>
            </a:r>
          </a:p>
          <a:p>
            <a:r>
              <a:t>How might you respond (say or do) if or when such challenges come?</a:t>
            </a:r>
          </a:p>
        </p:txBody>
      </p:sp>
      <p:sp>
        <p:nvSpPr>
          <p:cNvPr id="201" name="Challe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How might you describe your own faith to someone you met in a lift if they asked you to quickly say what your faith is about?…"/>
          <p:cNvSpPr txBox="1">
            <a:spLocks noGrp="1"/>
          </p:cNvSpPr>
          <p:nvPr>
            <p:ph type="body" sz="half" idx="1"/>
          </p:nvPr>
        </p:nvSpPr>
        <p:spPr>
          <a:xfrm>
            <a:off x="1219200" y="3733800"/>
            <a:ext cx="10543238" cy="8763000"/>
          </a:xfrm>
          <a:prstGeom prst="rect">
            <a:avLst/>
          </a:prstGeom>
        </p:spPr>
        <p:txBody>
          <a:bodyPr/>
          <a:lstStyle/>
          <a:p>
            <a:r>
              <a:t>How might you describe your own faith to someone you met in a lift if they asked you to quickly say what your faith is about? </a:t>
            </a:r>
          </a:p>
          <a:p>
            <a:r>
              <a:t>REMEMBER! While in the lift, you only have up to 60 seconds to give your answer before your fellow passenger reaches their floor!</a:t>
            </a:r>
          </a:p>
        </p:txBody>
      </p:sp>
      <p:sp>
        <p:nvSpPr>
          <p:cNvPr id="204" name="Lift spee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Lift speech</a:t>
            </a:r>
          </a:p>
        </p:txBody>
      </p:sp>
      <p:pic>
        <p:nvPicPr>
          <p:cNvPr id="205" name="Screenshot 2022-12-14 at 12.59.35.png" descr="Screenshot 2022-12-14 at 12.59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57677" y="2611566"/>
            <a:ext cx="7623830" cy="8492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"/>
          <p:cNvSpPr/>
          <p:nvPr/>
        </p:nvSpPr>
        <p:spPr>
          <a:xfrm>
            <a:off x="3200400" y="2922731"/>
            <a:ext cx="15261456" cy="62984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08" name="May all beings know their wholeness.…"/>
          <p:cNvSpPr txBox="1">
            <a:spLocks noGrp="1"/>
          </p:cNvSpPr>
          <p:nvPr>
            <p:ph type="body" sz="half" idx="1"/>
          </p:nvPr>
        </p:nvSpPr>
        <p:spPr>
          <a:xfrm>
            <a:off x="3964199" y="3258941"/>
            <a:ext cx="14991515" cy="87630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May all beings know their wholeness.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May all beings dwell in the heart.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May all beings be free from suffering.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May all beings be healed.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May all beings be happy.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May all beings be at peace.”</a:t>
            </a:r>
          </a:p>
        </p:txBody>
      </p:sp>
      <p:sp>
        <p:nvSpPr>
          <p:cNvPr id="209" name="LOVINGKINDNESS PRAY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LOVINGKINDNESS PRAYER</a:t>
            </a:r>
          </a:p>
        </p:txBody>
      </p:sp>
      <p:sp>
        <p:nvSpPr>
          <p:cNvPr id="210" name="“"/>
          <p:cNvSpPr txBox="1"/>
          <p:nvPr/>
        </p:nvSpPr>
        <p:spPr>
          <a:xfrm>
            <a:off x="3685556" y="3284402"/>
            <a:ext cx="10576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pic>
        <p:nvPicPr>
          <p:cNvPr id="211" name="Screenshot 2022-12-15 at 15.53.38.png" descr="Screenshot 2022-12-15 at 15.53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8119" y="7564210"/>
            <a:ext cx="4906248" cy="404334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ND……"/>
          <p:cNvSpPr txBox="1"/>
          <p:nvPr/>
        </p:nvSpPr>
        <p:spPr>
          <a:xfrm>
            <a:off x="1172300" y="9131043"/>
            <a:ext cx="20740400" cy="828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53585F"/>
                </a:solidFill>
              </a:defRPr>
            </a:pPr>
            <a:r>
              <a:t>AND…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May </a:t>
            </a:r>
            <a:r>
              <a:rPr u="sng"/>
              <a:t>I</a:t>
            </a:r>
            <a:r>
              <a:t> know my wholeness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May </a:t>
            </a:r>
            <a:r>
              <a:rPr u="sng"/>
              <a:t>those I love</a:t>
            </a:r>
            <a:r>
              <a:t> know their wholeness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May </a:t>
            </a:r>
            <a:r>
              <a:rPr u="sng"/>
              <a:t>those I find challenging</a:t>
            </a:r>
            <a:r>
              <a:t> know their wholeness…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and more…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3505200" y="4014906"/>
            <a:ext cx="15261456" cy="62984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15" name="The act of assisting or making easier the progress or                                     improvement of something.”…"/>
          <p:cNvSpPr txBox="1">
            <a:spLocks noGrp="1"/>
          </p:cNvSpPr>
          <p:nvPr>
            <p:ph type="body" sz="half" idx="1"/>
          </p:nvPr>
        </p:nvSpPr>
        <p:spPr>
          <a:xfrm>
            <a:off x="4177886" y="4351116"/>
            <a:ext cx="14991515" cy="8763001"/>
          </a:xfrm>
          <a:prstGeom prst="rect">
            <a:avLst/>
          </a:prstGeom>
        </p:spPr>
        <p:txBody>
          <a:bodyPr/>
          <a:lstStyle/>
          <a:p>
            <a:pPr marL="0" indent="12700">
              <a:buSzTx/>
              <a:buNone/>
              <a:defRPr>
                <a:solidFill>
                  <a:srgbClr val="FFFFFF"/>
                </a:solidFill>
              </a:defRPr>
            </a:pPr>
            <a:r>
              <a:t>The act of assisting or making easier the progress or                                     improvement of something.”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OR: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The act of helping other people to deal with a process or reach an agreement or solution without getting directly involved in the process.”</a:t>
            </a:r>
          </a:p>
        </p:txBody>
      </p:sp>
      <p:sp>
        <p:nvSpPr>
          <p:cNvPr id="216" name="FACILITA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FACILITATING</a:t>
            </a:r>
          </a:p>
        </p:txBody>
      </p:sp>
      <p:sp>
        <p:nvSpPr>
          <p:cNvPr id="217" name="“"/>
          <p:cNvSpPr txBox="1"/>
          <p:nvPr/>
        </p:nvSpPr>
        <p:spPr>
          <a:xfrm>
            <a:off x="3899243" y="4329092"/>
            <a:ext cx="10576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218" name="“"/>
          <p:cNvSpPr txBox="1"/>
          <p:nvPr/>
        </p:nvSpPr>
        <p:spPr>
          <a:xfrm>
            <a:off x="3899243" y="8065019"/>
            <a:ext cx="10576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14271980" y="1938493"/>
            <a:ext cx="9101680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21" name="Rectangle"/>
          <p:cNvSpPr/>
          <p:nvPr/>
        </p:nvSpPr>
        <p:spPr>
          <a:xfrm>
            <a:off x="6713440" y="1929107"/>
            <a:ext cx="7140257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22" name="FACILITA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FACILITATING</a:t>
            </a:r>
          </a:p>
        </p:txBody>
      </p:sp>
      <p:sp>
        <p:nvSpPr>
          <p:cNvPr id="223" name="Being neutral…"/>
          <p:cNvSpPr txBox="1">
            <a:spLocks noGrp="1"/>
          </p:cNvSpPr>
          <p:nvPr>
            <p:ph type="body" sz="quarter" idx="1"/>
          </p:nvPr>
        </p:nvSpPr>
        <p:spPr>
          <a:xfrm>
            <a:off x="6918804" y="3400875"/>
            <a:ext cx="6824037" cy="8763001"/>
          </a:xfrm>
          <a:prstGeom prst="rect">
            <a:avLst/>
          </a:prstGeom>
        </p:spPr>
        <p:txBody>
          <a:bodyPr/>
          <a:lstStyle/>
          <a:p>
            <a:r>
              <a:t>Being neutral</a:t>
            </a:r>
          </a:p>
          <a:p>
            <a:r>
              <a:t>Trusting that the group can find its way forward</a:t>
            </a:r>
          </a:p>
          <a:p>
            <a:r>
              <a:t>Letting the group decide how it wants to proceed</a:t>
            </a:r>
          </a:p>
          <a:p>
            <a:r>
              <a:t>Taking away the worry for organizing</a:t>
            </a:r>
          </a:p>
        </p:txBody>
      </p:sp>
      <p:sp>
        <p:nvSpPr>
          <p:cNvPr id="224" name="Arranging venue + things needed…"/>
          <p:cNvSpPr txBox="1"/>
          <p:nvPr/>
        </p:nvSpPr>
        <p:spPr>
          <a:xfrm>
            <a:off x="14429859" y="3448361"/>
            <a:ext cx="8244069" cy="876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Arranging venue + things needed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Planning event outline + content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Making sure all involved know what’s expected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Promoting the event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Making sure guests feel welcome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Introducing the event, suggesting the format, leading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Holding space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Making sure all runs smoothly</a:t>
            </a:r>
          </a:p>
          <a:p>
            <a:pPr marL="644651" indent="-644651" algn="l" defTabSz="549148">
              <a:lnSpc>
                <a:spcPct val="80000"/>
              </a:lnSpc>
              <a:spcBef>
                <a:spcPts val="2200"/>
              </a:spcBef>
              <a:buClr>
                <a:srgbClr val="57BEF0"/>
              </a:buClr>
              <a:buSzPct val="250000"/>
              <a:buChar char="-"/>
              <a:defRPr sz="3948" b="1">
                <a:solidFill>
                  <a:srgbClr val="53585F"/>
                </a:solidFill>
              </a:defRPr>
            </a:pPr>
            <a:r>
              <a:t>Following-up after the event </a:t>
            </a:r>
          </a:p>
        </p:txBody>
      </p:sp>
      <p:sp>
        <p:nvSpPr>
          <p:cNvPr id="225" name="May involve…"/>
          <p:cNvSpPr txBox="1"/>
          <p:nvPr/>
        </p:nvSpPr>
        <p:spPr>
          <a:xfrm>
            <a:off x="16469310" y="2109552"/>
            <a:ext cx="7431522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May involve…</a:t>
            </a:r>
          </a:p>
        </p:txBody>
      </p:sp>
      <p:sp>
        <p:nvSpPr>
          <p:cNvPr id="226" name="Principles"/>
          <p:cNvSpPr txBox="1"/>
          <p:nvPr/>
        </p:nvSpPr>
        <p:spPr>
          <a:xfrm>
            <a:off x="8547452" y="2109552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Principles</a:t>
            </a:r>
          </a:p>
        </p:txBody>
      </p:sp>
      <p:sp>
        <p:nvSpPr>
          <p:cNvPr id="227" name="Rectangle"/>
          <p:cNvSpPr/>
          <p:nvPr/>
        </p:nvSpPr>
        <p:spPr>
          <a:xfrm>
            <a:off x="6713440" y="1929107"/>
            <a:ext cx="7140257" cy="672874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28" name="Rectangle"/>
          <p:cNvSpPr/>
          <p:nvPr/>
        </p:nvSpPr>
        <p:spPr>
          <a:xfrm>
            <a:off x="14295723" y="1938493"/>
            <a:ext cx="9054193" cy="1037065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229" name="Screenshot 2022-12-15 at 15.47.46.png" descr="Screenshot 2022-12-15 at 15.47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168" y="8708445"/>
            <a:ext cx="6195053" cy="4816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"/>
          <p:cNvSpPr/>
          <p:nvPr/>
        </p:nvSpPr>
        <p:spPr>
          <a:xfrm>
            <a:off x="3352800" y="4014906"/>
            <a:ext cx="15261455" cy="62984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32" name="Allowing another person to express or find their truth, allowing them to be in their experience, without impacting that experience.”…"/>
          <p:cNvSpPr txBox="1">
            <a:spLocks noGrp="1"/>
          </p:cNvSpPr>
          <p:nvPr>
            <p:ph type="body" sz="half" idx="1"/>
          </p:nvPr>
        </p:nvSpPr>
        <p:spPr>
          <a:xfrm>
            <a:off x="4177886" y="4351116"/>
            <a:ext cx="14991515" cy="8763001"/>
          </a:xfrm>
          <a:prstGeom prst="rect">
            <a:avLst/>
          </a:prstGeom>
        </p:spPr>
        <p:txBody>
          <a:bodyPr/>
          <a:lstStyle/>
          <a:p>
            <a:pPr marL="0" indent="12700">
              <a:buSzTx/>
              <a:buNone/>
              <a:defRPr>
                <a:solidFill>
                  <a:srgbClr val="FFFFFF"/>
                </a:solidFill>
              </a:defRPr>
            </a:pPr>
            <a:r>
              <a:t>Allowing another person to express or find their truth, allowing them to be in their experience, without impacting that experience.”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OR: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Granting room for another person's soul to come out of hiding.”</a:t>
            </a:r>
          </a:p>
        </p:txBody>
      </p:sp>
      <p:sp>
        <p:nvSpPr>
          <p:cNvPr id="233" name="HOLDING SP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HOLDING SPACE</a:t>
            </a:r>
          </a:p>
        </p:txBody>
      </p:sp>
      <p:sp>
        <p:nvSpPr>
          <p:cNvPr id="234" name="“"/>
          <p:cNvSpPr txBox="1"/>
          <p:nvPr/>
        </p:nvSpPr>
        <p:spPr>
          <a:xfrm>
            <a:off x="3899243" y="4376578"/>
            <a:ext cx="10576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235" name="“"/>
          <p:cNvSpPr txBox="1"/>
          <p:nvPr/>
        </p:nvSpPr>
        <p:spPr>
          <a:xfrm>
            <a:off x="3899243" y="7772919"/>
            <a:ext cx="10576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/>
          <p:nvPr/>
        </p:nvSpPr>
        <p:spPr>
          <a:xfrm>
            <a:off x="15957729" y="4607542"/>
            <a:ext cx="7837368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38" name="Rectangle"/>
          <p:cNvSpPr/>
          <p:nvPr/>
        </p:nvSpPr>
        <p:spPr>
          <a:xfrm>
            <a:off x="8399188" y="4598156"/>
            <a:ext cx="7140258" cy="1270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39" name="HOLDING SP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HOLDING SPACE</a:t>
            </a:r>
          </a:p>
        </p:txBody>
      </p:sp>
      <p:sp>
        <p:nvSpPr>
          <p:cNvPr id="240" name="Being non-judgemental…"/>
          <p:cNvSpPr txBox="1">
            <a:spLocks noGrp="1"/>
          </p:cNvSpPr>
          <p:nvPr>
            <p:ph type="body" sz="half" idx="1"/>
          </p:nvPr>
        </p:nvSpPr>
        <p:spPr>
          <a:xfrm>
            <a:off x="8604553" y="6069923"/>
            <a:ext cx="8244069" cy="8763001"/>
          </a:xfrm>
          <a:prstGeom prst="rect">
            <a:avLst/>
          </a:prstGeom>
        </p:spPr>
        <p:txBody>
          <a:bodyPr/>
          <a:lstStyle/>
          <a:p>
            <a:r>
              <a:t>Being non-judgemental</a:t>
            </a:r>
          </a:p>
          <a:p>
            <a:r>
              <a:t>Not interfering</a:t>
            </a:r>
          </a:p>
          <a:p>
            <a:r>
              <a:t>Protecting the space</a:t>
            </a:r>
          </a:p>
          <a:p>
            <a:r>
              <a:t>Being hospitable</a:t>
            </a:r>
          </a:p>
        </p:txBody>
      </p:sp>
      <p:sp>
        <p:nvSpPr>
          <p:cNvPr id="241" name="Deeply listening…"/>
          <p:cNvSpPr txBox="1"/>
          <p:nvPr/>
        </p:nvSpPr>
        <p:spPr>
          <a:xfrm>
            <a:off x="16115608" y="6117409"/>
            <a:ext cx="8244069" cy="876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Deeply listening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Gently observing, but not interfering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Compassion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Being fully present and attentive</a:t>
            </a:r>
          </a:p>
        </p:txBody>
      </p:sp>
      <p:sp>
        <p:nvSpPr>
          <p:cNvPr id="242" name="Attitudes/Skills needed"/>
          <p:cNvSpPr txBox="1"/>
          <p:nvPr/>
        </p:nvSpPr>
        <p:spPr>
          <a:xfrm>
            <a:off x="16521881" y="4787986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Attitudes/Skills needed</a:t>
            </a:r>
          </a:p>
        </p:txBody>
      </p:sp>
      <p:sp>
        <p:nvSpPr>
          <p:cNvPr id="243" name="Principles"/>
          <p:cNvSpPr txBox="1"/>
          <p:nvPr/>
        </p:nvSpPr>
        <p:spPr>
          <a:xfrm>
            <a:off x="10233200" y="4778600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Principles</a:t>
            </a:r>
          </a:p>
        </p:txBody>
      </p:sp>
      <p:sp>
        <p:nvSpPr>
          <p:cNvPr id="244" name="Rectangle"/>
          <p:cNvSpPr/>
          <p:nvPr/>
        </p:nvSpPr>
        <p:spPr>
          <a:xfrm>
            <a:off x="8399188" y="4598156"/>
            <a:ext cx="7140258" cy="623830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45" name="Rectangle"/>
          <p:cNvSpPr/>
          <p:nvPr/>
        </p:nvSpPr>
        <p:spPr>
          <a:xfrm>
            <a:off x="15957729" y="4607542"/>
            <a:ext cx="7837368" cy="621953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246" name="Screenshot 2022-12-15 at 15.36.34.png" descr="Screenshot 2022-12-15 at 15.36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383" y="4494507"/>
            <a:ext cx="7431522" cy="644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What are the aims of the event?…"/>
          <p:cNvSpPr txBox="1">
            <a:spLocks noGrp="1"/>
          </p:cNvSpPr>
          <p:nvPr>
            <p:ph type="body" idx="1"/>
          </p:nvPr>
        </p:nvSpPr>
        <p:spPr>
          <a:xfrm>
            <a:off x="2882504" y="4289105"/>
            <a:ext cx="17712586" cy="8763001"/>
          </a:xfrm>
          <a:prstGeom prst="rect">
            <a:avLst/>
          </a:prstGeom>
        </p:spPr>
        <p:txBody>
          <a:bodyPr/>
          <a:lstStyle/>
          <a:p>
            <a:r>
              <a:rPr dirty="0"/>
              <a:t>What are the aims of the event?</a:t>
            </a:r>
          </a:p>
          <a:p>
            <a:r>
              <a:rPr dirty="0"/>
              <a:t>Who will the audience you invite be? What preconceptions or concerns may they have?</a:t>
            </a:r>
          </a:p>
          <a:p>
            <a:r>
              <a:rPr dirty="0"/>
              <a:t>What form will the event take? How will these meet the event’s aims?</a:t>
            </a:r>
          </a:p>
          <a:p>
            <a:r>
              <a:rPr dirty="0"/>
              <a:t>Where will it take place? Is this somewhere that those invited will feel comfortable with?</a:t>
            </a:r>
          </a:p>
          <a:p>
            <a:r>
              <a:rPr dirty="0"/>
              <a:t>How much time will you need to arrange the event? Give notice to those involved/invited?</a:t>
            </a:r>
          </a:p>
          <a:p>
            <a:r>
              <a:rPr dirty="0"/>
              <a:t>What resources might you need to support the event (if any)? Refreshments? Facilities (e.g. access to toilets, easy access for people less able to stand or walk)?</a:t>
            </a:r>
          </a:p>
          <a:p>
            <a:r>
              <a:t>What contingency planning might be needed? </a:t>
            </a:r>
          </a:p>
        </p:txBody>
      </p:sp>
      <p:sp>
        <p:nvSpPr>
          <p:cNvPr id="249" name="Planning an interfaith ev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Planning an interfaith event</a:t>
            </a:r>
          </a:p>
        </p:txBody>
      </p:sp>
      <p:sp>
        <p:nvSpPr>
          <p:cNvPr id="250" name="Some considerations…"/>
          <p:cNvSpPr txBox="1"/>
          <p:nvPr/>
        </p:nvSpPr>
        <p:spPr>
          <a:xfrm>
            <a:off x="1305855" y="3180553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Some considerations…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What do we mean by “interfaith”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 we mean by “interfaith”?</a:t>
            </a:r>
          </a:p>
          <a:p>
            <a:r>
              <a:t>Where is the common ground between different traditions?</a:t>
            </a:r>
          </a:p>
          <a:p>
            <a:r>
              <a:t>How might we co-operate to build relations with people of faiths other than our own?</a:t>
            </a:r>
          </a:p>
          <a:p>
            <a:r>
              <a:t>Points to consider when planning an interfaith event</a:t>
            </a:r>
          </a:p>
        </p:txBody>
      </p:sp>
      <p:sp>
        <p:nvSpPr>
          <p:cNvPr id="153" name="Course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Course overview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"/>
          <p:cNvSpPr/>
          <p:nvPr/>
        </p:nvSpPr>
        <p:spPr>
          <a:xfrm>
            <a:off x="3657600" y="4014906"/>
            <a:ext cx="15500371" cy="72681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56" name="Interfaith recognizes that there are many different ways for individuals to express their spiritual selves and to connect with what is sacred..”…"/>
          <p:cNvSpPr txBox="1">
            <a:spLocks noGrp="1"/>
          </p:cNvSpPr>
          <p:nvPr>
            <p:ph type="body" sz="half" idx="1"/>
          </p:nvPr>
        </p:nvSpPr>
        <p:spPr>
          <a:xfrm>
            <a:off x="4177886" y="4351116"/>
            <a:ext cx="14991515" cy="8763001"/>
          </a:xfrm>
          <a:prstGeom prst="rect">
            <a:avLst/>
          </a:prstGeom>
        </p:spPr>
        <p:txBody>
          <a:bodyPr/>
          <a:lstStyle/>
          <a:p>
            <a:pPr marL="0" indent="12700">
              <a:buSzTx/>
              <a:buNone/>
              <a:defRPr>
                <a:solidFill>
                  <a:srgbClr val="FFFFFF"/>
                </a:solidFill>
              </a:defRPr>
            </a:pPr>
            <a:r>
              <a:rPr i="1" dirty="0"/>
              <a:t>Interfaith </a:t>
            </a:r>
            <a:r>
              <a:rPr dirty="0"/>
              <a:t>recognizes that there are many different ways for individuals to express their spiritual selves and to connect with what is </a:t>
            </a:r>
            <a:r>
              <a:rPr i="1" dirty="0"/>
              <a:t>sacred</a:t>
            </a:r>
            <a:r>
              <a:rPr dirty="0"/>
              <a:t>..”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rPr dirty="0"/>
              <a:t>Something that is </a:t>
            </a:r>
            <a:r>
              <a:rPr i="1" dirty="0"/>
              <a:t>sacred</a:t>
            </a:r>
            <a:r>
              <a:rPr dirty="0"/>
              <a:t> might be something that is related to, or an expression of, God, including: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rPr dirty="0"/>
              <a:t>objects and symbolism used in religious practices 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rPr dirty="0"/>
              <a:t>buildings and spaces designated as places for worship contemplation, and prayer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rPr dirty="0"/>
              <a:t>scriptures, poems, and songs that inspire wonder and awe.”</a:t>
            </a:r>
          </a:p>
        </p:txBody>
      </p:sp>
      <p:sp>
        <p:nvSpPr>
          <p:cNvPr id="157" name="What DO we mean by “INTERFAITH”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 we mean by “INTERFAITH”?</a:t>
            </a:r>
          </a:p>
        </p:txBody>
      </p:sp>
      <p:sp>
        <p:nvSpPr>
          <p:cNvPr id="158" name="“"/>
          <p:cNvSpPr txBox="1"/>
          <p:nvPr/>
        </p:nvSpPr>
        <p:spPr>
          <a:xfrm>
            <a:off x="3886543" y="4376578"/>
            <a:ext cx="10576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59" name="“"/>
          <p:cNvSpPr txBox="1"/>
          <p:nvPr/>
        </p:nvSpPr>
        <p:spPr>
          <a:xfrm>
            <a:off x="3886543" y="6158399"/>
            <a:ext cx="10576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127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defRPr sz="42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ognising the common ground of different faiths…"/>
          <p:cNvSpPr txBox="1">
            <a:spLocks noGrp="1"/>
          </p:cNvSpPr>
          <p:nvPr>
            <p:ph type="body" idx="1"/>
          </p:nvPr>
        </p:nvSpPr>
        <p:spPr>
          <a:xfrm>
            <a:off x="2882504" y="4645249"/>
            <a:ext cx="17712586" cy="8763001"/>
          </a:xfrm>
          <a:prstGeom prst="rect">
            <a:avLst/>
          </a:prstGeom>
        </p:spPr>
        <p:txBody>
          <a:bodyPr/>
          <a:lstStyle/>
          <a:p>
            <a:r>
              <a:t>Recognising the common ground of different faiths</a:t>
            </a:r>
          </a:p>
          <a:p>
            <a:r>
              <a:t>Encouraging dialogue and tolerance of peoples who hold different views by:</a:t>
            </a:r>
          </a:p>
          <a:p>
            <a:pPr marL="1371600"/>
            <a:r>
              <a:t>offering platforms for representatives of faiths other than our own to speak at meetings</a:t>
            </a:r>
          </a:p>
          <a:p>
            <a:pPr marL="1371600"/>
            <a:r>
              <a:t>sharing in some form of worship</a:t>
            </a:r>
          </a:p>
          <a:p>
            <a:pPr marL="1371600"/>
            <a:r>
              <a:t>fostering friendship between communities.</a:t>
            </a:r>
          </a:p>
        </p:txBody>
      </p:sp>
      <p:sp>
        <p:nvSpPr>
          <p:cNvPr id="162" name="Interfaith activities might include…"/>
          <p:cNvSpPr txBox="1"/>
          <p:nvPr/>
        </p:nvSpPr>
        <p:spPr>
          <a:xfrm>
            <a:off x="1305855" y="3180553"/>
            <a:ext cx="10548525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Interfaith activities might include…</a:t>
            </a:r>
          </a:p>
        </p:txBody>
      </p:sp>
      <p:sp>
        <p:nvSpPr>
          <p:cNvPr id="163" name="What DO we mean by “INTERFAITH”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 we mean by “INTERFAITH”?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OMPARING BELIEFS–MANY TRADI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COMPARING BELIEFS–MANY TRADITIONS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1934" y="3460872"/>
            <a:ext cx="11606064" cy="1171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955" y="4461247"/>
            <a:ext cx="7864046" cy="6325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man Catholic…"/>
          <p:cNvSpPr txBox="1">
            <a:spLocks noGrp="1"/>
          </p:cNvSpPr>
          <p:nvPr>
            <p:ph type="body" sz="half" idx="1"/>
          </p:nvPr>
        </p:nvSpPr>
        <p:spPr>
          <a:xfrm>
            <a:off x="2929990" y="4898233"/>
            <a:ext cx="8244069" cy="8763001"/>
          </a:xfrm>
          <a:prstGeom prst="rect">
            <a:avLst/>
          </a:prstGeom>
        </p:spPr>
        <p:txBody>
          <a:bodyPr/>
          <a:lstStyle/>
          <a:p>
            <a:r>
              <a:t>Roman Catholic</a:t>
            </a:r>
          </a:p>
          <a:p>
            <a:r>
              <a:t>Anglican/Episcopalian</a:t>
            </a:r>
          </a:p>
          <a:p>
            <a:r>
              <a:t>Baptist</a:t>
            </a:r>
          </a:p>
          <a:p>
            <a:r>
              <a:t>Orthodox</a:t>
            </a:r>
          </a:p>
          <a:p>
            <a:r>
              <a:t>Methodist</a:t>
            </a:r>
          </a:p>
          <a:p>
            <a:r>
              <a:t>Pentecostal</a:t>
            </a:r>
          </a:p>
          <a:p>
            <a:r>
              <a:t>Congregational</a:t>
            </a:r>
          </a:p>
          <a:p>
            <a:r>
              <a:t>and others…</a:t>
            </a:r>
          </a:p>
        </p:txBody>
      </p:sp>
      <p:sp>
        <p:nvSpPr>
          <p:cNvPr id="170" name="COMPARING BELIEFS–CHRISTI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COMPARING BELIEFS–CHRISTIAN</a:t>
            </a:r>
          </a:p>
        </p:txBody>
      </p:sp>
      <p:sp>
        <p:nvSpPr>
          <p:cNvPr id="171" name="Salvation…"/>
          <p:cNvSpPr txBox="1"/>
          <p:nvPr/>
        </p:nvSpPr>
        <p:spPr>
          <a:xfrm>
            <a:off x="13290198" y="7067126"/>
            <a:ext cx="8244069" cy="876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Salvation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Mary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Predestiny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Worship style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Organisation &amp; the Priesthood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</a:defRPr>
            </a:pPr>
            <a:r>
              <a:t>and more…</a:t>
            </a:r>
          </a:p>
        </p:txBody>
      </p:sp>
      <p:sp>
        <p:nvSpPr>
          <p:cNvPr id="172" name="Different views on…"/>
          <p:cNvSpPr txBox="1"/>
          <p:nvPr/>
        </p:nvSpPr>
        <p:spPr>
          <a:xfrm>
            <a:off x="11815693" y="5775804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Different views on…</a:t>
            </a:r>
          </a:p>
        </p:txBody>
      </p:sp>
      <p:sp>
        <p:nvSpPr>
          <p:cNvPr id="173" name="Denominations…"/>
          <p:cNvSpPr txBox="1"/>
          <p:nvPr/>
        </p:nvSpPr>
        <p:spPr>
          <a:xfrm>
            <a:off x="1353341" y="3789682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Denominations…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OMPARING BELIEFS–MANY TRADI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COMPARING BELIEFS–MANY TRADITIONS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018" y="4262063"/>
            <a:ext cx="18100642" cy="5953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AITH IN RWA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FAITH IN RWANDA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748" y="2540330"/>
            <a:ext cx="11928721" cy="1019402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2012 Census Data"/>
          <p:cNvSpPr txBox="1"/>
          <p:nvPr/>
        </p:nvSpPr>
        <p:spPr>
          <a:xfrm>
            <a:off x="1210883" y="12010516"/>
            <a:ext cx="5305976" cy="149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72516">
              <a:lnSpc>
                <a:spcPct val="90000"/>
              </a:lnSpc>
              <a:defRPr sz="5096" spc="-5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2012 Census Data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AITH IN RWANDA AND THE U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FAITH IN RWANDA AND THE UK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326" y="3460356"/>
            <a:ext cx="9518542" cy="813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creenshot 2022-12-14 at 12.10.39.png" descr="Screenshot 2022-12-14 at 12.10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3703" y="2961591"/>
            <a:ext cx="8237327" cy="869495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Rwanda (2012)"/>
          <p:cNvSpPr txBox="1"/>
          <p:nvPr/>
        </p:nvSpPr>
        <p:spPr>
          <a:xfrm>
            <a:off x="1851943" y="11648595"/>
            <a:ext cx="7431522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Rwanda (2012)</a:t>
            </a:r>
          </a:p>
        </p:txBody>
      </p:sp>
      <p:sp>
        <p:nvSpPr>
          <p:cNvPr id="186" name="UK (2021)"/>
          <p:cNvSpPr txBox="1"/>
          <p:nvPr/>
        </p:nvSpPr>
        <p:spPr>
          <a:xfrm>
            <a:off x="11618576" y="11648595"/>
            <a:ext cx="7431523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584200">
              <a:lnSpc>
                <a:spcPct val="90000"/>
              </a:lnSpc>
              <a:defRPr sz="5200" spc="-52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UK (2021)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775</Words>
  <PresentationFormat>Custom</PresentationFormat>
  <Paragraphs>122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25_BoldColor_ISO</vt:lpstr>
      <vt:lpstr>Embracing interfaith</vt:lpstr>
      <vt:lpstr>Course overview</vt:lpstr>
      <vt:lpstr>What DO we mean by “INTERFAITH”?</vt:lpstr>
      <vt:lpstr>What DO we mean by “INTERFAITH”?</vt:lpstr>
      <vt:lpstr>COMPARING BELIEFS–MANY TRADITIONS</vt:lpstr>
      <vt:lpstr>COMPARING BELIEFS–CHRISTIAN</vt:lpstr>
      <vt:lpstr>COMPARING BELIEFS–MANY TRADITIONS</vt:lpstr>
      <vt:lpstr>FAITH IN RWANDA</vt:lpstr>
      <vt:lpstr>FAITH IN RWANDA AND THE UK</vt:lpstr>
      <vt:lpstr>FAITH IN RWANDA AND CANADA</vt:lpstr>
      <vt:lpstr>FAITH IN RWANDA AND INDIA</vt:lpstr>
      <vt:lpstr>Challenges</vt:lpstr>
      <vt:lpstr>Lift speech</vt:lpstr>
      <vt:lpstr>LOVINGKINDNESS PRAYER</vt:lpstr>
      <vt:lpstr>FACILITATING</vt:lpstr>
      <vt:lpstr>FACILITATING</vt:lpstr>
      <vt:lpstr>HOLDING SPACE</vt:lpstr>
      <vt:lpstr>HOLDING SPACE</vt:lpstr>
      <vt:lpstr>Planning an interfaith event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Embracing interfaith</dc:title>
  <cp:lastModifiedBy>Clive Johnson</cp:lastModifiedBy>
  <cp:revision>2</cp:revision>
  <dcterms:created xsi:type="dcterms:W3CDTF">2022-12-15T16:19:05Z</dcterms:created>
  <dcterms:modified xsi:type="dcterms:W3CDTF">2022-12-15T16:21:20Z</dcterms:modified>
</cp:coreProperties>
</file>